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7" r:id="rId3"/>
    <p:sldId id="257" r:id="rId4"/>
    <p:sldId id="268" r:id="rId5"/>
    <p:sldId id="258" r:id="rId6"/>
    <p:sldId id="260" r:id="rId7"/>
    <p:sldId id="259" r:id="rId8"/>
    <p:sldId id="261" r:id="rId9"/>
    <p:sldId id="262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23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dy Keizer" userId="e25f800e-1390-4ab6-854b-9a5bede23ef6" providerId="ADAL" clId="{1CEB10B6-E7F4-4C1F-9972-156ABE957B61}"/>
    <pc:docChg chg="undo custSel modSld">
      <pc:chgData name="Randy Keizer" userId="e25f800e-1390-4ab6-854b-9a5bede23ef6" providerId="ADAL" clId="{1CEB10B6-E7F4-4C1F-9972-156ABE957B61}" dt="2022-01-13T03:26:57.253" v="231" actId="20577"/>
      <pc:docMkLst>
        <pc:docMk/>
      </pc:docMkLst>
      <pc:sldChg chg="modSp mod">
        <pc:chgData name="Randy Keizer" userId="e25f800e-1390-4ab6-854b-9a5bede23ef6" providerId="ADAL" clId="{1CEB10B6-E7F4-4C1F-9972-156ABE957B61}" dt="2022-01-13T03:26:57.253" v="231" actId="20577"/>
        <pc:sldMkLst>
          <pc:docMk/>
          <pc:sldMk cId="0" sldId="265"/>
        </pc:sldMkLst>
        <pc:spChg chg="mod">
          <ac:chgData name="Randy Keizer" userId="e25f800e-1390-4ab6-854b-9a5bede23ef6" providerId="ADAL" clId="{1CEB10B6-E7F4-4C1F-9972-156ABE957B61}" dt="2022-01-13T03:26:57.253" v="231" actId="20577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Randy Keizer" userId="e25f800e-1390-4ab6-854b-9a5bede23ef6" providerId="ADAL" clId="{1CEB10B6-E7F4-4C1F-9972-156ABE957B61}" dt="2022-01-13T03:23:51.395" v="160" actId="20577"/>
        <pc:sldMkLst>
          <pc:docMk/>
          <pc:sldMk cId="4206697739" sldId="268"/>
        </pc:sldMkLst>
        <pc:spChg chg="mod">
          <ac:chgData name="Randy Keizer" userId="e25f800e-1390-4ab6-854b-9a5bede23ef6" providerId="ADAL" clId="{1CEB10B6-E7F4-4C1F-9972-156ABE957B61}" dt="2022-01-13T03:23:51.395" v="160" actId="20577"/>
          <ac:spMkLst>
            <pc:docMk/>
            <pc:sldMk cId="4206697739" sldId="268"/>
            <ac:spMk id="3" creationId="{AFD4BBD9-8F6A-4833-A924-52BDA55B6C7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B8DFA-8622-4ABB-AE18-A3AF2C398FAB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35893-BDC7-44DD-A019-AAE64C895A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recent incident highlighted</a:t>
            </a:r>
            <a:r>
              <a:rPr lang="en-US" baseline="0" dirty="0"/>
              <a:t> the requirement for PPE and materials to deal with spills.</a:t>
            </a:r>
          </a:p>
          <a:p>
            <a:r>
              <a:rPr lang="en-US" baseline="0" dirty="0"/>
              <a:t>These kits can provide medium spill containment of Oil ,Gas , Diesel and Acid , as well as neutralization for Acids.</a:t>
            </a:r>
          </a:p>
          <a:p>
            <a:r>
              <a:rPr lang="en-US" baseline="0" dirty="0"/>
              <a:t>This reduces primary concerns of fire, acid burns and slip and fall hazards.</a:t>
            </a:r>
          </a:p>
          <a:p>
            <a:r>
              <a:rPr lang="en-US" baseline="0" dirty="0"/>
              <a:t>The use of Personal Protective Equipment provided , in conjunction with the neutralizer , and absorbents  will allow safe remediation of small and medium spills.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35893-BDC7-44DD-A019-AAE64C895A6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Contents checklist is provided in the MSDS Files in the tote , as well as instructions for use for Acid Neutralizer.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35893-BDC7-44DD-A019-AAE64C895A6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35893-BDC7-44DD-A019-AAE64C895A6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95F6F31-C49C-4FE9-8391-AE93C33FC2C4}" type="datetimeFigureOut">
              <a:rPr lang="en-US" smtClean="0"/>
              <a:pPr/>
              <a:t>1/12/2022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414F663-BF00-4A63-B1EC-2D722E2517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3962400" cy="2609850"/>
          </a:xfrm>
        </p:spPr>
        <p:txBody>
          <a:bodyPr>
            <a:normAutofit fontScale="90000"/>
          </a:bodyPr>
          <a:lstStyle/>
          <a:p>
            <a:r>
              <a:rPr lang="en-US" dirty="0"/>
              <a:t>Spill Response Kit </a:t>
            </a:r>
            <a:br>
              <a:rPr lang="en-US" dirty="0"/>
            </a:br>
            <a:r>
              <a:rPr lang="en-US" dirty="0"/>
              <a:t>Training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562475" y="428625"/>
          <a:ext cx="4581525" cy="642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581525" imgH="6429375" progId="AcroExch.Document.7">
                  <p:embed/>
                </p:oleObj>
              </mc:Choice>
              <mc:Fallback>
                <p:oleObj name="Acrobat Document" r:id="rId3" imgW="4581525" imgH="6429375" progId="AcroExch.Document.7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2475" y="428625"/>
                        <a:ext cx="4581525" cy="642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SPILL CLEAN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Double bag pails and apply the appropriate label. </a:t>
            </a:r>
          </a:p>
          <a:p>
            <a:r>
              <a:rPr lang="en-US" dirty="0"/>
              <a:t>Scoop the pink Neutralized materials into the bags.</a:t>
            </a:r>
          </a:p>
          <a:p>
            <a:r>
              <a:rPr lang="en-US" dirty="0"/>
              <a:t>Do not overload bags. are to be loosely secured.</a:t>
            </a:r>
          </a:p>
          <a:p>
            <a:r>
              <a:rPr lang="en-US" dirty="0"/>
              <a:t>Use soap and water to do a finish wash on the spill area after Neutralization has been completed.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 the Kit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Always inspect the kit to make sure all components are accounted for in correct quantities.</a:t>
            </a:r>
          </a:p>
          <a:p>
            <a:r>
              <a:rPr lang="en-US" dirty="0"/>
              <a:t>Once used , replacement materials can be provided using the supplied  </a:t>
            </a:r>
            <a:r>
              <a:rPr lang="en-US" dirty="0" err="1"/>
              <a:t>Gainger</a:t>
            </a:r>
            <a:r>
              <a:rPr lang="en-US" dirty="0"/>
              <a:t> part numbers.</a:t>
            </a:r>
          </a:p>
          <a:p>
            <a:r>
              <a:rPr lang="en-US" dirty="0"/>
              <a:t>Contact the Health and Safety Coordinator for replacement materials.</a:t>
            </a:r>
          </a:p>
          <a:p>
            <a:r>
              <a:rPr lang="en-US" dirty="0"/>
              <a:t>Do not clean or return PPE items to the storage totes ,  dispose of heavily contaminated items and order replacements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Spill Kits</a:t>
            </a: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98" y="1600200"/>
            <a:ext cx="7809404" cy="4708525"/>
          </a:xfrm>
        </p:spPr>
      </p:pic>
    </p:spTree>
    <p:extLst>
      <p:ext uri="{BB962C8B-B14F-4D97-AF65-F5344CB8AC3E}">
        <p14:creationId xmlns:p14="http://schemas.microsoft.com/office/powerpoint/2010/main" val="3864744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dirty="0"/>
              <a:t>Spill Response Kit Contents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505200" cy="4297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581400" cy="444976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838200" y="1600200"/>
          <a:ext cx="7467600" cy="5286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934075" imgH="5343525" progId="AcroExch.Document.7">
                  <p:embed/>
                </p:oleObj>
              </mc:Choice>
              <mc:Fallback>
                <p:oleObj name="Acrobat Document" r:id="rId3" imgW="5934075" imgH="5343525" progId="AcroExch.Document.7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600200"/>
                        <a:ext cx="7467600" cy="52867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A00F-4C68-4DED-8D95-E8C1BE08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 List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4BBD9-8F6A-4833-A924-52BDA55B6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467600" cy="5486400"/>
          </a:xfrm>
        </p:spPr>
        <p:txBody>
          <a:bodyPr>
            <a:normAutofit fontScale="25000" lnSpcReduction="20000"/>
          </a:bodyPr>
          <a:lstStyle/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Oil Gas and Acid - Spill Response Kit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Updated 01/12/22     CONTENTS CHECKLIST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Item Description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CA" sz="44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en-CA" sz="44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 Number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(Grainger)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Gauntlet Gloves                I pair	       JNCBC114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Urethane Apron               	       ANLYU48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Boot Cover                       1 pair             DUCPE444SWHXL010000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 Cleaner                  2kg	  GOI0915-06 (lemon scent)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litre plastic pail	      3                    GNP 746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Optisorb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CA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AbZorball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	      10kg               FLD25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Peat Moss Loose	       40 litre</a:t>
            </a:r>
            <a:r>
              <a:rPr lang="en-CA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BIG PSL2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Universal Pad (Oil)	       20                 CDRALL1519L100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Acid Neutralizer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(Sodium carbonate powder) 2 – 1 kg       BIGNRDANO3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Coloured bags	                  27            RSN2981-05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 Splash Goggle             1 pair           WSSA610S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Face </a:t>
            </a:r>
            <a:r>
              <a:rPr lang="en-CA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Sheild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Harness and 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Visor            	</a:t>
            </a:r>
            <a:r>
              <a:rPr lang="en-CA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                FBRF300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12” handle scrub brush           1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litre plastic scoop                  1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m D handle plastic shovel     1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SPILL RESPONSE KIT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Accompanying the kit are the SDS Sheets in a plastic file folder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Instructions for use are in folder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2 wheeled hand truck with 3 pails (no lids)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Shovel 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2 -plastic totes  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 for Absorbents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 for all other items </a:t>
            </a:r>
          </a:p>
          <a:p>
            <a:pPr marL="457200" marR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CA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Items should be strapped to cart for transport readiness</a:t>
            </a:r>
          </a:p>
          <a:p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00AA3-010E-4E53-8F6A-1F54E88A6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8686800" y="3154681"/>
            <a:ext cx="152400" cy="45719"/>
          </a:xfrm>
        </p:spPr>
        <p:txBody>
          <a:bodyPr>
            <a:normAutofit fontScale="25000" lnSpcReduction="20000"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6697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150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A spill is discovered!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Once a spill is found or reported , evaluate the  situation for hazards.</a:t>
            </a:r>
          </a:p>
          <a:p>
            <a:r>
              <a:rPr lang="en-US" dirty="0"/>
              <a:t>Can you identify what is spilled?</a:t>
            </a:r>
          </a:p>
          <a:p>
            <a:r>
              <a:rPr lang="en-US" dirty="0"/>
              <a:t>Oil ,Gasoline , Diesel or Acid.</a:t>
            </a:r>
          </a:p>
          <a:p>
            <a:r>
              <a:rPr lang="en-US" dirty="0"/>
              <a:t>Evacuate people from the area for their protection  in the event of a gas or acid spill.</a:t>
            </a:r>
          </a:p>
          <a:p>
            <a:r>
              <a:rPr lang="en-US" dirty="0"/>
              <a:t>The spill kit can handle a medium spill of oil or diesel with the dyke absorbent and absorbent peat. Additional amounts with the universal absorbent pads.</a:t>
            </a:r>
          </a:p>
          <a:p>
            <a:r>
              <a:rPr lang="en-US" dirty="0"/>
              <a:t> Gasoline spills must be contained and covered with peat as soon as possible to prevent vapor production and the possibility of fire.</a:t>
            </a:r>
          </a:p>
          <a:p>
            <a:endParaRPr lang="en-US" dirty="0"/>
          </a:p>
          <a:p>
            <a:r>
              <a:rPr lang="en-US" dirty="0"/>
              <a:t>A leaking or spilled battery can produce minor to medium amounts ,  from powered scrubbing units or wet cell batteries in storage.</a:t>
            </a:r>
          </a:p>
          <a:p>
            <a:r>
              <a:rPr lang="en-US" dirty="0"/>
              <a:t>The  motive power battery acid  will be dilute Sulfuric Acid usually no greater concentration than 10-15% by weight.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the PPE Provided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Only approach spills when you are wearing the required PPE.</a:t>
            </a:r>
          </a:p>
          <a:p>
            <a:r>
              <a:rPr lang="en-US" dirty="0"/>
              <a:t>Protective boots will prevent damage to footwear and pant legs.</a:t>
            </a:r>
          </a:p>
          <a:p>
            <a:r>
              <a:rPr lang="en-US" dirty="0"/>
              <a:t>Aprons protect your body from splashing.</a:t>
            </a:r>
          </a:p>
          <a:p>
            <a:r>
              <a:rPr lang="en-US" dirty="0"/>
              <a:t>Your face and eyes must be protected from liquids and absorbents. Wear the Splash goggles, and face shield together.</a:t>
            </a:r>
          </a:p>
          <a:p>
            <a:r>
              <a:rPr lang="en-US" dirty="0"/>
              <a:t>Wear the Gauntlet gloves to protect your hands and forearms.</a:t>
            </a:r>
          </a:p>
          <a:p>
            <a:r>
              <a:rPr lang="en-US" dirty="0"/>
              <a:t>Use caution as PPE can trip you or present slip hazards around spills and absorbents.</a:t>
            </a:r>
          </a:p>
          <a:p>
            <a:r>
              <a:rPr lang="en-US" dirty="0"/>
              <a:t>Never attempt to step or jump over a spill.</a:t>
            </a:r>
          </a:p>
          <a:p>
            <a:r>
              <a:rPr lang="en-US" dirty="0"/>
              <a:t>Walk around the perimeter 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Containing a spill.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Each scenario will differ, from inside to outside the building.</a:t>
            </a:r>
          </a:p>
          <a:p>
            <a:r>
              <a:rPr lang="en-US" dirty="0"/>
              <a:t>Use the granular absorbents to dyke off the area to prevent spreading. Apply a ring around the spill using the provided 1 liter scoop.</a:t>
            </a:r>
          </a:p>
          <a:p>
            <a:r>
              <a:rPr lang="en-US" dirty="0"/>
              <a:t>Oil ,Gas or Diesel spills are to be covered and mixed into the peat moss . Use the scoop to spread it , the shovel to mix it.</a:t>
            </a:r>
          </a:p>
          <a:p>
            <a:r>
              <a:rPr lang="en-US" dirty="0"/>
              <a:t>Continue adding absorbents until the spill firms up solidifying  or can be handled without  being fluid and running.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OIL,GAS OR DIESEL SPILLS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Place yellow bags into the provided collection pails ,, double bags to prevent failure. Place the appropriate Waste Indicator label on the bag.</a:t>
            </a:r>
          </a:p>
          <a:p>
            <a:r>
              <a:rPr lang="en-US" dirty="0"/>
              <a:t>Never completely fill a bag.</a:t>
            </a:r>
          </a:p>
          <a:p>
            <a:r>
              <a:rPr lang="en-US" dirty="0"/>
              <a:t>Secure the tops but </a:t>
            </a:r>
            <a:r>
              <a:rPr lang="en-US" b="1" dirty="0"/>
              <a:t>do not </a:t>
            </a:r>
            <a:r>
              <a:rPr lang="en-US" dirty="0"/>
              <a:t>tie them off tightly.</a:t>
            </a:r>
          </a:p>
          <a:p>
            <a:r>
              <a:rPr lang="en-US" dirty="0"/>
              <a:t>This will allow vapor pressure to escape if there is any without compromising the bags.</a:t>
            </a:r>
          </a:p>
          <a:p>
            <a:r>
              <a:rPr lang="en-US" dirty="0"/>
              <a:t>If the spill is indoors ,apply the provided Hand Cleanser to the remnant materials and scrub with the brush without  the use of water.</a:t>
            </a:r>
          </a:p>
          <a:p>
            <a:r>
              <a:rPr lang="en-US" dirty="0"/>
              <a:t>Collect with paper towels or absorbent matting to dispose of slurry.</a:t>
            </a:r>
          </a:p>
          <a:p>
            <a:r>
              <a:rPr lang="en-US" dirty="0"/>
              <a:t>Store the waste outdoors in a safe area for pickup.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ACID SPILLS SULPHURIC BATTERY ACID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Make sure to wear your PPE before attempting a Acid spill Neutralization.</a:t>
            </a:r>
          </a:p>
          <a:p>
            <a:r>
              <a:rPr lang="en-US" dirty="0"/>
              <a:t>Battery Acid Spills from leaks due to overcharging , rupture or upset must be contained  using the products to form a dyke around the area with the granular absorbent.</a:t>
            </a:r>
          </a:p>
          <a:p>
            <a:r>
              <a:rPr lang="en-US" dirty="0"/>
              <a:t>Apply the Acid Neutralizer around the perimeter of the spill and continue adding until the neutralizer remains pink. This indicates neutralization has taken place.</a:t>
            </a:r>
          </a:p>
          <a:p>
            <a:r>
              <a:rPr lang="en-US" dirty="0"/>
              <a:t>Vigorous bubbling and  minor splashing may occur while this takes place . Heat and fumes may be generated as well , which  is normal. </a:t>
            </a:r>
          </a:p>
          <a:p>
            <a:r>
              <a:rPr lang="en-US" dirty="0"/>
              <a:t>Once you apply the Neutralizer leave the area to prevent exposure to any fumes . Normal ventilation should adequately disperse the fume to safe levels within 10-15 minutes.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9F1F0B8B4538469ACB4B2311F462AC" ma:contentTypeVersion="18" ma:contentTypeDescription="Create a new document." ma:contentTypeScope="" ma:versionID="bc7e1d287f0a014e54c1f59593b1bd4b">
  <xsd:schema xmlns:xsd="http://www.w3.org/2001/XMLSchema" xmlns:xs="http://www.w3.org/2001/XMLSchema" xmlns:p="http://schemas.microsoft.com/office/2006/metadata/properties" xmlns:ns2="539f5a5f-ec2e-4966-a077-f5ff50917517" xmlns:ns3="c8fd7ad0-6304-4cdc-8efa-56705c0d0db3" targetNamespace="http://schemas.microsoft.com/office/2006/metadata/properties" ma:root="true" ma:fieldsID="222c13da9965a284630ed0dbe9e366de" ns2:_="" ns3:_="">
    <xsd:import namespace="539f5a5f-ec2e-4966-a077-f5ff50917517"/>
    <xsd:import namespace="c8fd7ad0-6304-4cdc-8efa-56705c0d0db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f5a5f-ec2e-4966-a077-f5ff5091751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3abe08c-84a5-490d-8993-faa12f821d54}" ma:internalName="TaxCatchAll" ma:showField="CatchAllData" ma:web="539f5a5f-ec2e-4966-a077-f5ff509175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d7ad0-6304-4cdc-8efa-56705c0d0d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c4eadaa-0dbe-433a-873f-36582f4ee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fd7ad0-6304-4cdc-8efa-56705c0d0db3">
      <Terms xmlns="http://schemas.microsoft.com/office/infopath/2007/PartnerControls"/>
    </lcf76f155ced4ddcb4097134ff3c332f>
    <TaxCatchAll xmlns="539f5a5f-ec2e-4966-a077-f5ff50917517" xsi:nil="true"/>
  </documentManagement>
</p:properties>
</file>

<file path=customXml/itemProps1.xml><?xml version="1.0" encoding="utf-8"?>
<ds:datastoreItem xmlns:ds="http://schemas.openxmlformats.org/officeDocument/2006/customXml" ds:itemID="{73B1E9A3-5DF7-4E54-A630-E30D9D1F3A5C}"/>
</file>

<file path=customXml/itemProps2.xml><?xml version="1.0" encoding="utf-8"?>
<ds:datastoreItem xmlns:ds="http://schemas.openxmlformats.org/officeDocument/2006/customXml" ds:itemID="{4CE25276-A06E-49B1-9AA4-6793C84EE64B}"/>
</file>

<file path=customXml/itemProps3.xml><?xml version="1.0" encoding="utf-8"?>
<ds:datastoreItem xmlns:ds="http://schemas.openxmlformats.org/officeDocument/2006/customXml" ds:itemID="{F1DCDBFB-D982-403A-BD38-4AC06C8A7402}"/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171</TotalTime>
  <Words>1000</Words>
  <Application>Microsoft Office PowerPoint</Application>
  <PresentationFormat>On-screen Show (4:3)</PresentationFormat>
  <Paragraphs>89</Paragraphs>
  <Slides>11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Calibri</vt:lpstr>
      <vt:lpstr>Lucida Sans</vt:lpstr>
      <vt:lpstr>Wingdings</vt:lpstr>
      <vt:lpstr>Wingdings 2</vt:lpstr>
      <vt:lpstr>Wingdings 3</vt:lpstr>
      <vt:lpstr>Apex</vt:lpstr>
      <vt:lpstr>Acrobat Document</vt:lpstr>
      <vt:lpstr>Spill Response Kit  Training</vt:lpstr>
      <vt:lpstr>Spill Kits</vt:lpstr>
      <vt:lpstr>Spill Response Kit Contents</vt:lpstr>
      <vt:lpstr>Contents List</vt:lpstr>
      <vt:lpstr>A spill is discovered!</vt:lpstr>
      <vt:lpstr>Use the PPE Provided</vt:lpstr>
      <vt:lpstr>Containing a spill.</vt:lpstr>
      <vt:lpstr>OIL,GAS OR DIESEL SPILLS</vt:lpstr>
      <vt:lpstr>ACID SPILLS SULPHURIC BATTERY ACID </vt:lpstr>
      <vt:lpstr>SPILL CLEAN UP</vt:lpstr>
      <vt:lpstr>Maintain the Kit </vt:lpstr>
    </vt:vector>
  </TitlesOfParts>
  <Company>DSBONE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Spill Response Kit  Training</dc:title>
  <dc:creator>Randy.Keizer</dc:creator>
  <cp:lastModifiedBy>Randy Keizer</cp:lastModifiedBy>
  <cp:revision>21</cp:revision>
  <dcterms:created xsi:type="dcterms:W3CDTF">2010-01-21T01:24:24Z</dcterms:created>
  <dcterms:modified xsi:type="dcterms:W3CDTF">2022-01-13T03:27:06Z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0x0101001D9F1F0B8B4538469ACB4B2311F462AC</vt:lpwstr>
  </property>
</Properties>
</file>