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48" r:id="rId2"/>
  </p:sldMasterIdLst>
  <p:sldIdLst>
    <p:sldId id="278" r:id="rId3"/>
    <p:sldId id="287" r:id="rId4"/>
    <p:sldId id="283" r:id="rId5"/>
    <p:sldId id="280" r:id="rId6"/>
    <p:sldId id="281" r:id="rId7"/>
    <p:sldId id="284" r:id="rId8"/>
    <p:sldId id="28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25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ECF905-A0FA-4AFC-9916-8C650DF2E3A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EE38AAF-69E5-472D-AAE4-7D7EE8E50AED}">
      <dgm:prSet/>
      <dgm:spPr/>
      <dgm:t>
        <a:bodyPr/>
        <a:lstStyle/>
        <a:p>
          <a:r>
            <a:rPr lang="en-US" b="0" i="0"/>
            <a:t>the right to know</a:t>
          </a:r>
          <a:endParaRPr lang="en-US"/>
        </a:p>
      </dgm:t>
    </dgm:pt>
    <dgm:pt modelId="{FA13B03E-9B04-4280-BAEB-7E794EB9A417}" type="parTrans" cxnId="{0A03D055-68CE-47D4-9030-D0218CD77B0A}">
      <dgm:prSet/>
      <dgm:spPr/>
      <dgm:t>
        <a:bodyPr/>
        <a:lstStyle/>
        <a:p>
          <a:endParaRPr lang="en-US"/>
        </a:p>
      </dgm:t>
    </dgm:pt>
    <dgm:pt modelId="{C048F4BC-1445-40A7-B9E4-B9686FDE27E5}" type="sibTrans" cxnId="{0A03D055-68CE-47D4-9030-D0218CD77B0A}">
      <dgm:prSet/>
      <dgm:spPr/>
      <dgm:t>
        <a:bodyPr/>
        <a:lstStyle/>
        <a:p>
          <a:endParaRPr lang="en-US"/>
        </a:p>
      </dgm:t>
    </dgm:pt>
    <dgm:pt modelId="{299BC5DF-C1C9-40C4-9389-2660641FFC5A}">
      <dgm:prSet/>
      <dgm:spPr/>
      <dgm:t>
        <a:bodyPr/>
        <a:lstStyle/>
        <a:p>
          <a:r>
            <a:rPr lang="en-US" b="0" i="0"/>
            <a:t>the right to participate, and</a:t>
          </a:r>
          <a:endParaRPr lang="en-US"/>
        </a:p>
      </dgm:t>
    </dgm:pt>
    <dgm:pt modelId="{F3DF6FAB-F42B-419A-8D04-435E38A59A0F}" type="parTrans" cxnId="{5D166EE8-335F-4906-A5F7-8E2A5E3EA75D}">
      <dgm:prSet/>
      <dgm:spPr/>
      <dgm:t>
        <a:bodyPr/>
        <a:lstStyle/>
        <a:p>
          <a:endParaRPr lang="en-US"/>
        </a:p>
      </dgm:t>
    </dgm:pt>
    <dgm:pt modelId="{70CFBA35-CBF2-4C27-9224-837A3D350C93}" type="sibTrans" cxnId="{5D166EE8-335F-4906-A5F7-8E2A5E3EA75D}">
      <dgm:prSet/>
      <dgm:spPr/>
      <dgm:t>
        <a:bodyPr/>
        <a:lstStyle/>
        <a:p>
          <a:endParaRPr lang="en-US"/>
        </a:p>
      </dgm:t>
    </dgm:pt>
    <dgm:pt modelId="{852B0B1A-AF36-4505-8530-24749BA05850}">
      <dgm:prSet/>
      <dgm:spPr/>
      <dgm:t>
        <a:bodyPr/>
        <a:lstStyle/>
        <a:p>
          <a:r>
            <a:rPr lang="en-US" b="0" i="0"/>
            <a:t>the right to refuse unsafe work</a:t>
          </a:r>
          <a:endParaRPr lang="en-US"/>
        </a:p>
      </dgm:t>
    </dgm:pt>
    <dgm:pt modelId="{F4733486-E647-4CEB-B3E0-FCB47B5FC4FF}" type="parTrans" cxnId="{84660A92-67BF-4A69-B3F7-3351C80CBEF8}">
      <dgm:prSet/>
      <dgm:spPr/>
      <dgm:t>
        <a:bodyPr/>
        <a:lstStyle/>
        <a:p>
          <a:endParaRPr lang="en-US"/>
        </a:p>
      </dgm:t>
    </dgm:pt>
    <dgm:pt modelId="{BBFC149E-32F6-4FFB-A464-0732F3A52AA9}" type="sibTrans" cxnId="{84660A92-67BF-4A69-B3F7-3351C80CBEF8}">
      <dgm:prSet/>
      <dgm:spPr/>
      <dgm:t>
        <a:bodyPr/>
        <a:lstStyle/>
        <a:p>
          <a:endParaRPr lang="en-US"/>
        </a:p>
      </dgm:t>
    </dgm:pt>
    <dgm:pt modelId="{42D3AB4D-8CDA-4AD8-B748-BFE35C92C40D}" type="pres">
      <dgm:prSet presAssocID="{EFECF905-A0FA-4AFC-9916-8C650DF2E3A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BB1A8B8-D360-44F8-9DC5-1EE306A1B273}" type="pres">
      <dgm:prSet presAssocID="{6EE38AAF-69E5-472D-AAE4-7D7EE8E50AED}" presName="hierRoot1" presStyleCnt="0"/>
      <dgm:spPr/>
    </dgm:pt>
    <dgm:pt modelId="{E548CFEC-7E02-4B66-84F9-415D35C1A597}" type="pres">
      <dgm:prSet presAssocID="{6EE38AAF-69E5-472D-AAE4-7D7EE8E50AED}" presName="composite" presStyleCnt="0"/>
      <dgm:spPr/>
    </dgm:pt>
    <dgm:pt modelId="{C11EBD80-05AA-4FA2-8ADA-5C7BD454FE3C}" type="pres">
      <dgm:prSet presAssocID="{6EE38AAF-69E5-472D-AAE4-7D7EE8E50AED}" presName="background" presStyleLbl="node0" presStyleIdx="0" presStyleCnt="3"/>
      <dgm:spPr/>
    </dgm:pt>
    <dgm:pt modelId="{5CD822D3-757A-475D-9DC6-7936278B4C08}" type="pres">
      <dgm:prSet presAssocID="{6EE38AAF-69E5-472D-AAE4-7D7EE8E50AED}" presName="text" presStyleLbl="fgAcc0" presStyleIdx="0" presStyleCnt="3">
        <dgm:presLayoutVars>
          <dgm:chPref val="3"/>
        </dgm:presLayoutVars>
      </dgm:prSet>
      <dgm:spPr/>
    </dgm:pt>
    <dgm:pt modelId="{4DD61009-5149-4412-B0BF-5F759896F6EA}" type="pres">
      <dgm:prSet presAssocID="{6EE38AAF-69E5-472D-AAE4-7D7EE8E50AED}" presName="hierChild2" presStyleCnt="0"/>
      <dgm:spPr/>
    </dgm:pt>
    <dgm:pt modelId="{B3257069-8F17-4ED4-B3A8-C8C099A181E4}" type="pres">
      <dgm:prSet presAssocID="{299BC5DF-C1C9-40C4-9389-2660641FFC5A}" presName="hierRoot1" presStyleCnt="0"/>
      <dgm:spPr/>
    </dgm:pt>
    <dgm:pt modelId="{37CCE8CC-0461-4E51-8C9A-1E06A2815ED7}" type="pres">
      <dgm:prSet presAssocID="{299BC5DF-C1C9-40C4-9389-2660641FFC5A}" presName="composite" presStyleCnt="0"/>
      <dgm:spPr/>
    </dgm:pt>
    <dgm:pt modelId="{F369E1EC-1C3E-490F-A161-3FAA2BA050F4}" type="pres">
      <dgm:prSet presAssocID="{299BC5DF-C1C9-40C4-9389-2660641FFC5A}" presName="background" presStyleLbl="node0" presStyleIdx="1" presStyleCnt="3"/>
      <dgm:spPr/>
    </dgm:pt>
    <dgm:pt modelId="{EFD3319E-43DE-45DC-860C-2824BBCAD01F}" type="pres">
      <dgm:prSet presAssocID="{299BC5DF-C1C9-40C4-9389-2660641FFC5A}" presName="text" presStyleLbl="fgAcc0" presStyleIdx="1" presStyleCnt="3">
        <dgm:presLayoutVars>
          <dgm:chPref val="3"/>
        </dgm:presLayoutVars>
      </dgm:prSet>
      <dgm:spPr/>
    </dgm:pt>
    <dgm:pt modelId="{C0B9BDB1-FD89-44E3-91BF-58ED69AFE187}" type="pres">
      <dgm:prSet presAssocID="{299BC5DF-C1C9-40C4-9389-2660641FFC5A}" presName="hierChild2" presStyleCnt="0"/>
      <dgm:spPr/>
    </dgm:pt>
    <dgm:pt modelId="{6F0BBF93-55F4-44AC-A230-8B8325812ADE}" type="pres">
      <dgm:prSet presAssocID="{852B0B1A-AF36-4505-8530-24749BA05850}" presName="hierRoot1" presStyleCnt="0"/>
      <dgm:spPr/>
    </dgm:pt>
    <dgm:pt modelId="{B28748ED-69F8-4146-83A2-CF1D9241E4D4}" type="pres">
      <dgm:prSet presAssocID="{852B0B1A-AF36-4505-8530-24749BA05850}" presName="composite" presStyleCnt="0"/>
      <dgm:spPr/>
    </dgm:pt>
    <dgm:pt modelId="{F48D8984-F659-4D16-B118-2BDFC479E464}" type="pres">
      <dgm:prSet presAssocID="{852B0B1A-AF36-4505-8530-24749BA05850}" presName="background" presStyleLbl="node0" presStyleIdx="2" presStyleCnt="3"/>
      <dgm:spPr/>
    </dgm:pt>
    <dgm:pt modelId="{EFFA9B5D-2CF8-4E73-9F7A-DB0125356355}" type="pres">
      <dgm:prSet presAssocID="{852B0B1A-AF36-4505-8530-24749BA05850}" presName="text" presStyleLbl="fgAcc0" presStyleIdx="2" presStyleCnt="3">
        <dgm:presLayoutVars>
          <dgm:chPref val="3"/>
        </dgm:presLayoutVars>
      </dgm:prSet>
      <dgm:spPr/>
    </dgm:pt>
    <dgm:pt modelId="{90A6AD9F-5D90-4676-85CF-BCA740200170}" type="pres">
      <dgm:prSet presAssocID="{852B0B1A-AF36-4505-8530-24749BA05850}" presName="hierChild2" presStyleCnt="0"/>
      <dgm:spPr/>
    </dgm:pt>
  </dgm:ptLst>
  <dgm:cxnLst>
    <dgm:cxn modelId="{D904930D-7F6D-447F-A204-399B849F0A3C}" type="presOf" srcId="{299BC5DF-C1C9-40C4-9389-2660641FFC5A}" destId="{EFD3319E-43DE-45DC-860C-2824BBCAD01F}" srcOrd="0" destOrd="0" presId="urn:microsoft.com/office/officeart/2005/8/layout/hierarchy1"/>
    <dgm:cxn modelId="{4EC58040-5EE6-4A06-92DF-A571E52DF353}" type="presOf" srcId="{6EE38AAF-69E5-472D-AAE4-7D7EE8E50AED}" destId="{5CD822D3-757A-475D-9DC6-7936278B4C08}" srcOrd="0" destOrd="0" presId="urn:microsoft.com/office/officeart/2005/8/layout/hierarchy1"/>
    <dgm:cxn modelId="{0A03D055-68CE-47D4-9030-D0218CD77B0A}" srcId="{EFECF905-A0FA-4AFC-9916-8C650DF2E3AD}" destId="{6EE38AAF-69E5-472D-AAE4-7D7EE8E50AED}" srcOrd="0" destOrd="0" parTransId="{FA13B03E-9B04-4280-BAEB-7E794EB9A417}" sibTransId="{C048F4BC-1445-40A7-B9E4-B9686FDE27E5}"/>
    <dgm:cxn modelId="{84660A92-67BF-4A69-B3F7-3351C80CBEF8}" srcId="{EFECF905-A0FA-4AFC-9916-8C650DF2E3AD}" destId="{852B0B1A-AF36-4505-8530-24749BA05850}" srcOrd="2" destOrd="0" parTransId="{F4733486-E647-4CEB-B3E0-FCB47B5FC4FF}" sibTransId="{BBFC149E-32F6-4FFB-A464-0732F3A52AA9}"/>
    <dgm:cxn modelId="{E83072D7-FD6D-4B5D-977D-CCA23913386C}" type="presOf" srcId="{EFECF905-A0FA-4AFC-9916-8C650DF2E3AD}" destId="{42D3AB4D-8CDA-4AD8-B748-BFE35C92C40D}" srcOrd="0" destOrd="0" presId="urn:microsoft.com/office/officeart/2005/8/layout/hierarchy1"/>
    <dgm:cxn modelId="{FE5A27DF-7C2C-4672-AA52-CAA81D3920D9}" type="presOf" srcId="{852B0B1A-AF36-4505-8530-24749BA05850}" destId="{EFFA9B5D-2CF8-4E73-9F7A-DB0125356355}" srcOrd="0" destOrd="0" presId="urn:microsoft.com/office/officeart/2005/8/layout/hierarchy1"/>
    <dgm:cxn modelId="{5D166EE8-335F-4906-A5F7-8E2A5E3EA75D}" srcId="{EFECF905-A0FA-4AFC-9916-8C650DF2E3AD}" destId="{299BC5DF-C1C9-40C4-9389-2660641FFC5A}" srcOrd="1" destOrd="0" parTransId="{F3DF6FAB-F42B-419A-8D04-435E38A59A0F}" sibTransId="{70CFBA35-CBF2-4C27-9224-837A3D350C93}"/>
    <dgm:cxn modelId="{B449C20F-777A-4BA0-AAAE-764A4ABA4721}" type="presParOf" srcId="{42D3AB4D-8CDA-4AD8-B748-BFE35C92C40D}" destId="{8BB1A8B8-D360-44F8-9DC5-1EE306A1B273}" srcOrd="0" destOrd="0" presId="urn:microsoft.com/office/officeart/2005/8/layout/hierarchy1"/>
    <dgm:cxn modelId="{93B80A5C-CD54-4DE4-AA81-F49296F97787}" type="presParOf" srcId="{8BB1A8B8-D360-44F8-9DC5-1EE306A1B273}" destId="{E548CFEC-7E02-4B66-84F9-415D35C1A597}" srcOrd="0" destOrd="0" presId="urn:microsoft.com/office/officeart/2005/8/layout/hierarchy1"/>
    <dgm:cxn modelId="{8F50DB6F-0D6E-45DC-B77B-BD675A5FB5E0}" type="presParOf" srcId="{E548CFEC-7E02-4B66-84F9-415D35C1A597}" destId="{C11EBD80-05AA-4FA2-8ADA-5C7BD454FE3C}" srcOrd="0" destOrd="0" presId="urn:microsoft.com/office/officeart/2005/8/layout/hierarchy1"/>
    <dgm:cxn modelId="{56C329F0-5202-4BD6-8E4A-0BA0FE56F7EB}" type="presParOf" srcId="{E548CFEC-7E02-4B66-84F9-415D35C1A597}" destId="{5CD822D3-757A-475D-9DC6-7936278B4C08}" srcOrd="1" destOrd="0" presId="urn:microsoft.com/office/officeart/2005/8/layout/hierarchy1"/>
    <dgm:cxn modelId="{92D02CF2-E36E-4DA6-960E-CBAB719018D8}" type="presParOf" srcId="{8BB1A8B8-D360-44F8-9DC5-1EE306A1B273}" destId="{4DD61009-5149-4412-B0BF-5F759896F6EA}" srcOrd="1" destOrd="0" presId="urn:microsoft.com/office/officeart/2005/8/layout/hierarchy1"/>
    <dgm:cxn modelId="{8793F391-44D8-4B33-98A1-CCF5B7F24038}" type="presParOf" srcId="{42D3AB4D-8CDA-4AD8-B748-BFE35C92C40D}" destId="{B3257069-8F17-4ED4-B3A8-C8C099A181E4}" srcOrd="1" destOrd="0" presId="urn:microsoft.com/office/officeart/2005/8/layout/hierarchy1"/>
    <dgm:cxn modelId="{E87F12BF-CC8F-40D6-A897-68B1C8903A30}" type="presParOf" srcId="{B3257069-8F17-4ED4-B3A8-C8C099A181E4}" destId="{37CCE8CC-0461-4E51-8C9A-1E06A2815ED7}" srcOrd="0" destOrd="0" presId="urn:microsoft.com/office/officeart/2005/8/layout/hierarchy1"/>
    <dgm:cxn modelId="{957F1B33-C072-434D-91D7-1F6403B2DAD0}" type="presParOf" srcId="{37CCE8CC-0461-4E51-8C9A-1E06A2815ED7}" destId="{F369E1EC-1C3E-490F-A161-3FAA2BA050F4}" srcOrd="0" destOrd="0" presId="urn:microsoft.com/office/officeart/2005/8/layout/hierarchy1"/>
    <dgm:cxn modelId="{D7E672B0-B8DF-4E19-94F9-77E789300783}" type="presParOf" srcId="{37CCE8CC-0461-4E51-8C9A-1E06A2815ED7}" destId="{EFD3319E-43DE-45DC-860C-2824BBCAD01F}" srcOrd="1" destOrd="0" presId="urn:microsoft.com/office/officeart/2005/8/layout/hierarchy1"/>
    <dgm:cxn modelId="{4532C98C-9C53-4467-B601-58B2746BAA29}" type="presParOf" srcId="{B3257069-8F17-4ED4-B3A8-C8C099A181E4}" destId="{C0B9BDB1-FD89-44E3-91BF-58ED69AFE187}" srcOrd="1" destOrd="0" presId="urn:microsoft.com/office/officeart/2005/8/layout/hierarchy1"/>
    <dgm:cxn modelId="{5E58499B-3B9A-4978-AF24-DF3050ADA83E}" type="presParOf" srcId="{42D3AB4D-8CDA-4AD8-B748-BFE35C92C40D}" destId="{6F0BBF93-55F4-44AC-A230-8B8325812ADE}" srcOrd="2" destOrd="0" presId="urn:microsoft.com/office/officeart/2005/8/layout/hierarchy1"/>
    <dgm:cxn modelId="{7269EFF5-972C-4950-ACE3-76136BF5D1EC}" type="presParOf" srcId="{6F0BBF93-55F4-44AC-A230-8B8325812ADE}" destId="{B28748ED-69F8-4146-83A2-CF1D9241E4D4}" srcOrd="0" destOrd="0" presId="urn:microsoft.com/office/officeart/2005/8/layout/hierarchy1"/>
    <dgm:cxn modelId="{C813066F-61B5-4B11-A5C1-19059AFC3F93}" type="presParOf" srcId="{B28748ED-69F8-4146-83A2-CF1D9241E4D4}" destId="{F48D8984-F659-4D16-B118-2BDFC479E464}" srcOrd="0" destOrd="0" presId="urn:microsoft.com/office/officeart/2005/8/layout/hierarchy1"/>
    <dgm:cxn modelId="{FD2D71D3-C336-4AC6-9768-2261FEAAD3B3}" type="presParOf" srcId="{B28748ED-69F8-4146-83A2-CF1D9241E4D4}" destId="{EFFA9B5D-2CF8-4E73-9F7A-DB0125356355}" srcOrd="1" destOrd="0" presId="urn:microsoft.com/office/officeart/2005/8/layout/hierarchy1"/>
    <dgm:cxn modelId="{961FA3DA-EB3C-4F6B-B566-E4D441CD8D5A}" type="presParOf" srcId="{6F0BBF93-55F4-44AC-A230-8B8325812ADE}" destId="{90A6AD9F-5D90-4676-85CF-BCA74020017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1EBD80-05AA-4FA2-8ADA-5C7BD454FE3C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822D3-757A-475D-9DC6-7936278B4C08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0" i="0" kern="1200"/>
            <a:t>the right to know</a:t>
          </a:r>
          <a:endParaRPr lang="en-US" sz="3700" kern="1200"/>
        </a:p>
      </dsp:txBody>
      <dsp:txXfrm>
        <a:off x="398656" y="1088253"/>
        <a:ext cx="2959127" cy="1837317"/>
      </dsp:txXfrm>
    </dsp:sp>
    <dsp:sp modelId="{F369E1EC-1C3E-490F-A161-3FAA2BA050F4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D3319E-43DE-45DC-860C-2824BBCAD01F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0" i="0" kern="1200"/>
            <a:t>the right to participate, and</a:t>
          </a:r>
          <a:endParaRPr lang="en-US" sz="3700" kern="1200"/>
        </a:p>
      </dsp:txBody>
      <dsp:txXfrm>
        <a:off x="4155097" y="1088253"/>
        <a:ext cx="2959127" cy="1837317"/>
      </dsp:txXfrm>
    </dsp:sp>
    <dsp:sp modelId="{F48D8984-F659-4D16-B118-2BDFC479E464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FA9B5D-2CF8-4E73-9F7A-DB0125356355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0" i="0" kern="1200"/>
            <a:t>the right to refuse unsafe work</a:t>
          </a:r>
          <a:endParaRPr lang="en-US" sz="3700" kern="1200"/>
        </a:p>
      </dsp:txBody>
      <dsp:txXfrm>
        <a:off x="7911539" y="1088253"/>
        <a:ext cx="2959127" cy="1837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0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84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3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E1E7E-C421-A4E1-4F60-438C5565C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412729-0F27-7100-6424-18FBF2044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8368E-6D7D-6DCF-75BA-4A176418B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9293-9E68-4E31-B8A2-34AD386AD34D}" type="datetimeFigureOut">
              <a:rPr lang="en-CA" smtClean="0"/>
              <a:t>03/08/2023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B9FAD-5C70-4036-CEEE-6DA957921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A58B2-6CDA-2D89-DCD4-71199D308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D0E9-9A71-4CAB-A2E1-1788E31280A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688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E81CD-0B89-A4EB-C7FF-F142E2BEC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32D3D-56B9-6A71-C573-133B987D9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975C6-B57C-77C7-A43E-525DCC2BF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9293-9E68-4E31-B8A2-34AD386AD34D}" type="datetimeFigureOut">
              <a:rPr lang="en-CA" smtClean="0"/>
              <a:t>03/08/2023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2FDA6-EC67-B21D-B707-C14CEC4C5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F9135-1BA3-CB44-5A2E-0FCA1B8B9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8D0E9-9A71-4CAB-A2E1-1788E31280A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9084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07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6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83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40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43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885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94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791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2" r:id="rId6"/>
    <p:sldLayoutId id="2147483667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A5A04B-5FA5-79B8-2D36-631AC45AC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E604D-FE6C-0F44-A7A7-EE6164708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92E43-6121-C2FB-8129-8D32E6CD9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B9293-9E68-4E31-B8A2-34AD386AD34D}" type="datetimeFigureOut">
              <a:rPr lang="en-CA" smtClean="0"/>
              <a:t>03/08/2023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60BF2-6AD9-D904-2757-4AF30ADAC7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E48E8-E6DC-4F9C-F6DE-33AC48073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8D0E9-9A71-4CAB-A2E1-1788E31280A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647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tario.ca/page/supervisor-health-and-safety-awareness-five-steps" TargetMode="External"/><Relationship Id="rId2" Type="http://schemas.openxmlformats.org/officeDocument/2006/relationships/hyperlink" Target="https://www.ontario.ca/page/worker-health-and-safety-awareness-four-step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sib.ca/sites/default/files/2020-09/0082c_0218_1234poster_engv2.pdf" TargetMode="External"/><Relationship Id="rId7" Type="http://schemas.openxmlformats.org/officeDocument/2006/relationships/hyperlink" Target="https://www.ontario.ca/page/posters-required-workplace#section-5" TargetMode="External"/><Relationship Id="rId2" Type="http://schemas.openxmlformats.org/officeDocument/2006/relationships/hyperlink" Target="https://files.ontario.ca/mltsd_2/mltsd-prevention-poster-en-2020-07-22.pdf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ontario.ca/page/understand-law-workplace-violence-and-harassment#section-7" TargetMode="External"/><Relationship Id="rId5" Type="http://schemas.openxmlformats.org/officeDocument/2006/relationships/hyperlink" Target="https://www.ontario.ca/page/code-practice-address-workplace-harassment#section-1" TargetMode="External"/><Relationship Id="rId4" Type="http://schemas.openxmlformats.org/officeDocument/2006/relationships/hyperlink" Target="https://www.ontario.ca/document/guide-occupational-health-and-safety-act/appendices#section-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ontario.ca/document/guide-occupational-health-and-safety-act/part-v-right-refuse-or-stop-work-where-health-and-safety-danger" TargetMode="Externa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5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524000"/>
            <a:ext cx="4572000" cy="2286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700" dirty="0"/>
              <a:t>New  and Current Worker </a:t>
            </a:r>
            <a:br>
              <a:rPr lang="en-US" sz="3700" dirty="0"/>
            </a:br>
            <a:r>
              <a:rPr lang="en-US" sz="3700" dirty="0"/>
              <a:t>Health &amp; Safety </a:t>
            </a:r>
            <a:br>
              <a:rPr lang="en-US" sz="3700" dirty="0"/>
            </a:br>
            <a:r>
              <a:rPr lang="en-US" sz="3700" dirty="0"/>
              <a:t>A primer</a:t>
            </a:r>
            <a:br>
              <a:rPr lang="en-US" sz="3700" dirty="0"/>
            </a:br>
            <a:endParaRPr lang="en-US" sz="3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571999"/>
            <a:ext cx="4572000" cy="1524000"/>
          </a:xfrm>
        </p:spPr>
        <p:txBody>
          <a:bodyPr>
            <a:normAutofit/>
          </a:bodyPr>
          <a:lstStyle/>
          <a:p>
            <a:pPr algn="l"/>
            <a:endParaRPr lang="en-US"/>
          </a:p>
          <a:p>
            <a:pPr algn="l"/>
            <a:endParaRPr lang="en-US"/>
          </a:p>
        </p:txBody>
      </p:sp>
      <p:sp>
        <p:nvSpPr>
          <p:cNvPr id="30" name="Freeform: Shape 17">
            <a:extLst>
              <a:ext uri="{FF2B5EF4-FFF2-40B4-BE49-F238E27FC236}">
                <a16:creationId xmlns:a16="http://schemas.microsoft.com/office/drawing/2014/main" id="{1F6676B4-2004-4CAD-A308-84DA59F2F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1040564"/>
            <a:ext cx="4337539" cy="5817436"/>
          </a:xfrm>
          <a:custGeom>
            <a:avLst/>
            <a:gdLst>
              <a:gd name="connsiteX0" fmla="*/ 1162193 w 4337539"/>
              <a:gd name="connsiteY0" fmla="*/ 710 h 5817436"/>
              <a:gd name="connsiteX1" fmla="*/ 1585945 w 4337539"/>
              <a:gd name="connsiteY1" fmla="*/ 47742 h 5817436"/>
              <a:gd name="connsiteX2" fmla="*/ 2955874 w 4337539"/>
              <a:gd name="connsiteY2" fmla="*/ 845238 h 5817436"/>
              <a:gd name="connsiteX3" fmla="*/ 3985793 w 4337539"/>
              <a:gd name="connsiteY3" fmla="*/ 2263621 h 5817436"/>
              <a:gd name="connsiteX4" fmla="*/ 3471030 w 4337539"/>
              <a:gd name="connsiteY4" fmla="*/ 5609583 h 5817436"/>
              <a:gd name="connsiteX5" fmla="*/ 3330983 w 4337539"/>
              <a:gd name="connsiteY5" fmla="*/ 5817436 h 5817436"/>
              <a:gd name="connsiteX6" fmla="*/ 0 w 4337539"/>
              <a:gd name="connsiteY6" fmla="*/ 5817436 h 5817436"/>
              <a:gd name="connsiteX7" fmla="*/ 0 w 4337539"/>
              <a:gd name="connsiteY7" fmla="*/ 181400 h 5817436"/>
              <a:gd name="connsiteX8" fmla="*/ 365311 w 4337539"/>
              <a:gd name="connsiteY8" fmla="*/ 94304 h 5817436"/>
              <a:gd name="connsiteX9" fmla="*/ 1162193 w 4337539"/>
              <a:gd name="connsiteY9" fmla="*/ 710 h 581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37539" h="5817436">
                <a:moveTo>
                  <a:pt x="1162193" y="710"/>
                </a:moveTo>
                <a:cubicBezTo>
                  <a:pt x="1309881" y="4175"/>
                  <a:pt x="1450916" y="20264"/>
                  <a:pt x="1585945" y="47742"/>
                </a:cubicBezTo>
                <a:cubicBezTo>
                  <a:pt x="2125847" y="157580"/>
                  <a:pt x="2569194" y="449669"/>
                  <a:pt x="2955874" y="845238"/>
                </a:cubicBezTo>
                <a:cubicBezTo>
                  <a:pt x="3342552" y="1240809"/>
                  <a:pt x="3672563" y="1739861"/>
                  <a:pt x="3985793" y="2263621"/>
                </a:cubicBezTo>
                <a:cubicBezTo>
                  <a:pt x="4713945" y="3480830"/>
                  <a:pt x="4197469" y="4515211"/>
                  <a:pt x="3471030" y="5609583"/>
                </a:cubicBezTo>
                <a:lnTo>
                  <a:pt x="3330983" y="5817436"/>
                </a:lnTo>
                <a:lnTo>
                  <a:pt x="0" y="5817436"/>
                </a:lnTo>
                <a:lnTo>
                  <a:pt x="0" y="181400"/>
                </a:lnTo>
                <a:lnTo>
                  <a:pt x="365311" y="94304"/>
                </a:lnTo>
                <a:cubicBezTo>
                  <a:pt x="651420" y="24227"/>
                  <a:pt x="916047" y="-5064"/>
                  <a:pt x="1162193" y="71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19">
            <a:extLst>
              <a:ext uri="{FF2B5EF4-FFF2-40B4-BE49-F238E27FC236}">
                <a16:creationId xmlns:a16="http://schemas.microsoft.com/office/drawing/2014/main" id="{3DC8DFAE-D351-4C9E-B50E-9D4155404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17358">
            <a:off x="-804994" y="946220"/>
            <a:ext cx="5867664" cy="5317986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  <a:gd name="connsiteX0" fmla="*/ 0 w 1085312"/>
              <a:gd name="connsiteY0" fmla="*/ 0 h 2441440"/>
              <a:gd name="connsiteX1" fmla="*/ 53089 w 1085312"/>
              <a:gd name="connsiteY1" fmla="*/ 4542 h 2441440"/>
              <a:gd name="connsiteX2" fmla="*/ 790077 w 1085312"/>
              <a:gd name="connsiteY2" fmla="*/ 872756 h 2441440"/>
              <a:gd name="connsiteX3" fmla="*/ 1085252 w 1085312"/>
              <a:gd name="connsiteY3" fmla="*/ 1943649 h 2441440"/>
              <a:gd name="connsiteX4" fmla="*/ 1064832 w 1085312"/>
              <a:gd name="connsiteY4" fmla="*/ 2198094 h 2441440"/>
              <a:gd name="connsiteX5" fmla="*/ 1043734 w 1085312"/>
              <a:gd name="connsiteY5" fmla="*/ 2315675 h 2441440"/>
              <a:gd name="connsiteX6" fmla="*/ 59456 w 1085312"/>
              <a:gd name="connsiteY6" fmla="*/ 2441440 h 2441440"/>
              <a:gd name="connsiteX0" fmla="*/ 0 w 1085312"/>
              <a:gd name="connsiteY0" fmla="*/ 0 h 2315675"/>
              <a:gd name="connsiteX1" fmla="*/ 53089 w 1085312"/>
              <a:gd name="connsiteY1" fmla="*/ 4542 h 2315675"/>
              <a:gd name="connsiteX2" fmla="*/ 790077 w 1085312"/>
              <a:gd name="connsiteY2" fmla="*/ 872756 h 2315675"/>
              <a:gd name="connsiteX3" fmla="*/ 1085252 w 1085312"/>
              <a:gd name="connsiteY3" fmla="*/ 1943649 h 2315675"/>
              <a:gd name="connsiteX4" fmla="*/ 1064832 w 1085312"/>
              <a:gd name="connsiteY4" fmla="*/ 2198094 h 2315675"/>
              <a:gd name="connsiteX5" fmla="*/ 1043734 w 1085312"/>
              <a:gd name="connsiteY5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5312" h="2315675">
                <a:moveTo>
                  <a:pt x="0" y="0"/>
                </a:move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venir Next LT Pro Light"/>
            </a:endParaRPr>
          </a:p>
        </p:txBody>
      </p:sp>
      <p:pic>
        <p:nvPicPr>
          <p:cNvPr id="5" name="Video 4" descr="A body of water with ripples&#10;&#10;Description automatically generated with low confidence">
            <a:extLst>
              <a:ext uri="{FF2B5EF4-FFF2-40B4-BE49-F238E27FC236}">
                <a16:creationId xmlns:a16="http://schemas.microsoft.com/office/drawing/2014/main" id="{3F0BEDBE-A805-1C0F-2AAC-69B960E59E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761999" y="2527777"/>
            <a:ext cx="4572001" cy="256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E9CE9-D636-EA3B-8E00-5752ED218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 who your Health &amp; Safety Rep is at your worksite.</a:t>
            </a:r>
            <a:br>
              <a:rPr lang="en-US" dirty="0"/>
            </a:br>
            <a:r>
              <a:rPr lang="en-US" dirty="0"/>
              <a:t>Ask to see the Health &amp; Safety Bulletin Board at your location.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10656-A48D-4CE4-8C54-B6BEFD005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013735"/>
            <a:ext cx="10668000" cy="4448709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en-CA" dirty="0"/>
              <a:t>All your  relevant Health and Safety  information for the Board and Workplace are posted here.</a:t>
            </a:r>
          </a:p>
          <a:p>
            <a:endParaRPr lang="en-CA" dirty="0"/>
          </a:p>
          <a:p>
            <a:r>
              <a:rPr lang="en-CA" dirty="0"/>
              <a:t>Your Health &amp; Safety Reps are trained persons who can guide you in your inquiries and concerns  and assist in directing your concerns to the appropriate people.</a:t>
            </a:r>
          </a:p>
          <a:p>
            <a:r>
              <a:rPr lang="en-CA" dirty="0"/>
              <a:t>Be sure you complete the training on Worker Health &amp; Safety in Four Steps at the link below , or 5 Steps for Heads and Chiefs and TICs</a:t>
            </a:r>
          </a:p>
          <a:p>
            <a:r>
              <a:rPr lang="en-US" dirty="0">
                <a:solidFill>
                  <a:schemeClr val="bg1">
                    <a:alpha val="70000"/>
                  </a:schemeClr>
                </a:solidFill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Worker health and safety awareness in four steps | ontario.ca</a:t>
            </a:r>
            <a:endParaRPr lang="en-US" dirty="0">
              <a:solidFill>
                <a:schemeClr val="bg1">
                  <a:alpha val="70000"/>
                </a:schemeClr>
              </a:solidFill>
              <a:highlight>
                <a:srgbClr val="FFFF00"/>
              </a:highlight>
            </a:endParaRPr>
          </a:p>
          <a:p>
            <a:r>
              <a:rPr lang="en-US" dirty="0">
                <a:solidFill>
                  <a:schemeClr val="bg1"/>
                </a:solidFill>
                <a:highlight>
                  <a:srgbClr val="FFFF00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Supervisor health and safety awareness in five steps | ontario.ca</a:t>
            </a:r>
            <a:endParaRPr lang="en-CA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06489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C2EEF-ABE0-9114-A3DF-130BE3A27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3" y="301451"/>
            <a:ext cx="4363863" cy="4371622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5400" dirty="0"/>
              <a:t>School properties are regulated under regulations for Industrial Establishments</a:t>
            </a:r>
            <a:br>
              <a:rPr lang="en-US" sz="5400" dirty="0"/>
            </a:br>
            <a:br>
              <a:rPr lang="en-US" sz="5400" dirty="0"/>
            </a:br>
            <a:endParaRPr lang="en-CA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0F8E38-32A9-C9A3-3E88-207989CF1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202130"/>
            <a:ext cx="4087305" cy="2465797"/>
          </a:xfrm>
        </p:spPr>
        <p:txBody>
          <a:bodyPr anchor="t">
            <a:normAutofit/>
          </a:bodyPr>
          <a:lstStyle/>
          <a:p>
            <a:pPr algn="l"/>
            <a:r>
              <a:rPr lang="en-US" sz="2000" dirty="0"/>
              <a:t>The source of directives are from these regulations and codes.</a:t>
            </a:r>
          </a:p>
          <a:p>
            <a:pPr algn="l"/>
            <a:r>
              <a:rPr lang="en-US" sz="2000" dirty="0"/>
              <a:t>Also included are  the other Regulations referenced within the Act and Regulations such as , Building Codes , Fire Codes. , Gas Code Electrical Code , etc., CSA Standards etc..</a:t>
            </a:r>
            <a:endParaRPr lang="en-CA" sz="2000" dirty="0"/>
          </a:p>
        </p:txBody>
      </p:sp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CFF78BF2-96A3-480B-B663-D8A089E82082" descr="IMG_9342.jpg">
            <a:extLst>
              <a:ext uri="{FF2B5EF4-FFF2-40B4-BE49-F238E27FC236}">
                <a16:creationId xmlns:a16="http://schemas.microsoft.com/office/drawing/2014/main" id="{6709A0D8-3FF4-90C2-B46A-36C60563DB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2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6847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80DDD-588E-DDAF-85D5-BE458514E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1" y="682735"/>
            <a:ext cx="6586491" cy="1286160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Health &amp; Safety Bulletin Boards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3398A-8CD2-B63B-AC3D-E0A217306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79497"/>
            <a:ext cx="65864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400" dirty="0"/>
          </a:p>
          <a:p>
            <a:endParaRPr lang="en-US" sz="4400" dirty="0"/>
          </a:p>
          <a:p>
            <a:r>
              <a:rPr lang="en-CA" sz="4400" dirty="0"/>
              <a:t>Your information center</a:t>
            </a:r>
          </a:p>
          <a:p>
            <a:pPr marL="0" indent="0">
              <a:buNone/>
            </a:pPr>
            <a:r>
              <a:rPr lang="en-CA" sz="4400" dirty="0"/>
              <a:t>at your workplace</a:t>
            </a:r>
          </a:p>
        </p:txBody>
      </p:sp>
      <p:pic>
        <p:nvPicPr>
          <p:cNvPr id="2050" name="F75D7FDC-FB5F-4333-8B82-B281191636C2" descr="IMG_9343.JPG">
            <a:extLst>
              <a:ext uri="{FF2B5EF4-FFF2-40B4-BE49-F238E27FC236}">
                <a16:creationId xmlns:a16="http://schemas.microsoft.com/office/drawing/2014/main" id="{AE267C08-AAE5-5202-2C6A-8F9034CB0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3" r="17263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55" name="Straight Connector 205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A58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986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BFF8F-FF77-D86C-D60C-C44923129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n-CA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WHATS ON THIS BOARD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** POSTINGS REQUIRED IN THE WORKPLACE **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     </a:t>
            </a: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</a:rPr>
              <a:t>A recent copy of the Occupational Health and Safety Act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      </a:t>
            </a:r>
            <a:r>
              <a:rPr lang="en-CA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Health &amp; Safety at Work: Prevention Starts Here</a:t>
            </a: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CA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   -              </a:t>
            </a:r>
            <a:r>
              <a:rPr lang="en-CA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In Case of Injury Poster (“1,2,3,4”)</a:t>
            </a: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    -  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CA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          </a:t>
            </a:r>
            <a:r>
              <a:rPr lang="en-CA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Health and Safety Policy</a:t>
            </a: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    (Copy of Board Policy 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            </a:t>
            </a:r>
            <a:r>
              <a:rPr lang="en-CA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Workplace Harassment Policy</a:t>
            </a: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    (Copy of Board Policy 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              </a:t>
            </a:r>
            <a:r>
              <a:rPr lang="en-CA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Workplace Violence Policy</a:t>
            </a: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     (Copy of Board Policy ) 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              </a:t>
            </a:r>
            <a:r>
              <a:rPr lang="en-CA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Names and work locations of Joint Health and Safety Committee Representatives</a:t>
            </a: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  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CA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</a:rPr>
              <a:t>Schedule of Inspection Dates</a:t>
            </a:r>
            <a:endParaRPr lang="en-C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CA" sz="2000" dirty="0"/>
              <a:t>Names of Certified First Aid Trained Persons and locations</a:t>
            </a:r>
          </a:p>
          <a:p>
            <a:r>
              <a:rPr lang="en-CA" sz="2000" dirty="0"/>
              <a:t>Copies of completed Inspection Reports</a:t>
            </a:r>
          </a:p>
        </p:txBody>
      </p:sp>
    </p:spTree>
    <p:extLst>
      <p:ext uri="{BB962C8B-B14F-4D97-AF65-F5344CB8AC3E}">
        <p14:creationId xmlns:p14="http://schemas.microsoft.com/office/powerpoint/2010/main" val="4017503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54489-9A6A-A334-3BCA-6694BE0FD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 fontScale="90000"/>
          </a:bodyPr>
          <a:lstStyle/>
          <a:p>
            <a:r>
              <a:rPr lang="en-US" sz="3400" dirty="0">
                <a:solidFill>
                  <a:srgbClr val="FFFFFF"/>
                </a:solidFill>
              </a:rPr>
              <a:t>An important section of the Act is Part V</a:t>
            </a:r>
            <a:br>
              <a:rPr lang="en-US" sz="3400" dirty="0">
                <a:solidFill>
                  <a:srgbClr val="FFFFFF"/>
                </a:solidFill>
              </a:rPr>
            </a:br>
            <a:r>
              <a:rPr lang="en-US" sz="3400" dirty="0">
                <a:solidFill>
                  <a:srgbClr val="FFFFFF"/>
                </a:solidFill>
              </a:rPr>
              <a:t>Right to Refuse or to Stop Work</a:t>
            </a:r>
            <a:br>
              <a:rPr lang="en-US" sz="3400" dirty="0">
                <a:solidFill>
                  <a:srgbClr val="FFFFFF"/>
                </a:solidFill>
              </a:rPr>
            </a:br>
            <a:r>
              <a:rPr lang="en-US" sz="3400" dirty="0">
                <a:solidFill>
                  <a:srgbClr val="FFFFFF"/>
                </a:solidFill>
              </a:rPr>
              <a:t>Where Health and Safety in Danger </a:t>
            </a:r>
            <a:br>
              <a:rPr lang="en-US" sz="3400" dirty="0">
                <a:solidFill>
                  <a:srgbClr val="FFFFFF"/>
                </a:solidFill>
              </a:rPr>
            </a:br>
            <a:br>
              <a:rPr lang="en-US" sz="3400" dirty="0">
                <a:solidFill>
                  <a:srgbClr val="FFFFFF"/>
                </a:solidFill>
              </a:rPr>
            </a:br>
            <a:r>
              <a:rPr lang="en-US" sz="1400" dirty="0">
                <a:solidFill>
                  <a:schemeClr val="bg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 V: Right to refuse or to stop work where health and safety in danger | Guide to the Occupational Health and Safety Act | ontario.ca</a:t>
            </a:r>
            <a:br>
              <a:rPr lang="en-US" sz="3400" dirty="0">
                <a:solidFill>
                  <a:srgbClr val="FFFFFF"/>
                </a:solidFill>
              </a:rPr>
            </a:br>
            <a:endParaRPr lang="en-CA" sz="3400" dirty="0">
              <a:solidFill>
                <a:srgbClr val="FFFFFF"/>
              </a:solidFill>
            </a:endParaRP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78FEA9A2-102D-DC23-AB26-D2D9DF58E7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112181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8164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FAF10-3A2B-3A1B-F661-C2D991FC6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10" y="151350"/>
            <a:ext cx="10515600" cy="1765333"/>
          </a:xfrm>
        </p:spPr>
        <p:txBody>
          <a:bodyPr>
            <a:normAutofit fontScale="90000"/>
          </a:bodyPr>
          <a:lstStyle/>
          <a:p>
            <a:br>
              <a:rPr lang="en-US" sz="2200" dirty="0"/>
            </a:br>
            <a:br>
              <a:rPr lang="en-US" sz="2200" dirty="0"/>
            </a:br>
            <a:r>
              <a:rPr lang="en-US" sz="3100" b="1" dirty="0"/>
              <a:t>Part III.0.I  Violence and Harassment</a:t>
            </a:r>
            <a:br>
              <a:rPr lang="en-US" sz="3100" b="1" dirty="0"/>
            </a:br>
            <a:br>
              <a:rPr lang="en-US" sz="2200" dirty="0"/>
            </a:br>
            <a:r>
              <a:rPr lang="en-US" sz="2200" dirty="0"/>
              <a:t>all a part of the District School Board Ontario North East Policy </a:t>
            </a:r>
            <a:br>
              <a:rPr lang="en-US" sz="2200" dirty="0"/>
            </a:br>
            <a:r>
              <a:rPr lang="en-US" sz="2200" dirty="0"/>
              <a:t> Policies and Programs are posted  for your viewing </a:t>
            </a:r>
            <a:br>
              <a:rPr lang="en-US" sz="2200" dirty="0"/>
            </a:br>
            <a:r>
              <a:rPr lang="en-US" sz="2200" dirty="0"/>
              <a:t>These are found easily on the Boards  Web Page</a:t>
            </a:r>
            <a:br>
              <a:rPr lang="en-CA" dirty="0"/>
            </a:br>
            <a:endParaRPr lang="en-CA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93E74E-4DAA-3C67-8D21-AD731A7F9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388" t="2626" r="318" b="5931"/>
          <a:stretch/>
        </p:blipFill>
        <p:spPr>
          <a:xfrm>
            <a:off x="2091688" y="2004566"/>
            <a:ext cx="8798920" cy="4590726"/>
          </a:xfr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FC5AE8D-29D3-BA60-5DB3-1F0DD2CF6E23}"/>
              </a:ext>
            </a:extLst>
          </p:cNvPr>
          <p:cNvCxnSpPr>
            <a:cxnSpLocks/>
          </p:cNvCxnSpPr>
          <p:nvPr/>
        </p:nvCxnSpPr>
        <p:spPr>
          <a:xfrm>
            <a:off x="1654140" y="2004566"/>
            <a:ext cx="1880171" cy="273751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577788"/>
      </p:ext>
    </p:extLst>
  </p:cSld>
  <p:clrMapOvr>
    <a:masterClrMapping/>
  </p:clrMapOvr>
</p:sld>
</file>

<file path=ppt/theme/theme1.xml><?xml version="1.0" encoding="utf-8"?>
<a:theme xmlns:a="http://schemas.openxmlformats.org/drawingml/2006/main" name="PebbleVTI">
  <a:themeElements>
    <a:clrScheme name="Blush 3">
      <a:dk1>
        <a:sysClr val="windowText" lastClr="000000"/>
      </a:dk1>
      <a:lt1>
        <a:sysClr val="window" lastClr="FFFFFF"/>
      </a:lt1>
      <a:dk2>
        <a:srgbClr val="B15E4E"/>
      </a:dk2>
      <a:lt2>
        <a:srgbClr val="FFFFFF"/>
      </a:lt2>
      <a:accent1>
        <a:srgbClr val="C5B096"/>
      </a:accent1>
      <a:accent2>
        <a:srgbClr val="ECA855"/>
      </a:accent2>
      <a:accent3>
        <a:srgbClr val="9BBFB0"/>
      </a:accent3>
      <a:accent4>
        <a:srgbClr val="A9AEA7"/>
      </a:accent4>
      <a:accent5>
        <a:srgbClr val="6A787C"/>
      </a:accent5>
      <a:accent6>
        <a:srgbClr val="3B4345"/>
      </a:accent6>
      <a:hlink>
        <a:srgbClr val="ECA855"/>
      </a:hlink>
      <a:folHlink>
        <a:srgbClr val="6A392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9F1F0B8B4538469ACB4B2311F462AC" ma:contentTypeVersion="18" ma:contentTypeDescription="Create a new document." ma:contentTypeScope="" ma:versionID="bc7e1d287f0a014e54c1f59593b1bd4b">
  <xsd:schema xmlns:xsd="http://www.w3.org/2001/XMLSchema" xmlns:xs="http://www.w3.org/2001/XMLSchema" xmlns:p="http://schemas.microsoft.com/office/2006/metadata/properties" xmlns:ns2="539f5a5f-ec2e-4966-a077-f5ff50917517" xmlns:ns3="c8fd7ad0-6304-4cdc-8efa-56705c0d0db3" targetNamespace="http://schemas.microsoft.com/office/2006/metadata/properties" ma:root="true" ma:fieldsID="222c13da9965a284630ed0dbe9e366de" ns2:_="" ns3:_="">
    <xsd:import namespace="539f5a5f-ec2e-4966-a077-f5ff50917517"/>
    <xsd:import namespace="c8fd7ad0-6304-4cdc-8efa-56705c0d0db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f5a5f-ec2e-4966-a077-f5ff5091751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3abe08c-84a5-490d-8993-faa12f821d54}" ma:internalName="TaxCatchAll" ma:showField="CatchAllData" ma:web="539f5a5f-ec2e-4966-a077-f5ff509175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fd7ad0-6304-4cdc-8efa-56705c0d0d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c4eadaa-0dbe-433a-873f-36582f4eec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8fd7ad0-6304-4cdc-8efa-56705c0d0db3">
      <Terms xmlns="http://schemas.microsoft.com/office/infopath/2007/PartnerControls"/>
    </lcf76f155ced4ddcb4097134ff3c332f>
    <TaxCatchAll xmlns="539f5a5f-ec2e-4966-a077-f5ff50917517" xsi:nil="true"/>
  </documentManagement>
</p:properties>
</file>

<file path=customXml/itemProps1.xml><?xml version="1.0" encoding="utf-8"?>
<ds:datastoreItem xmlns:ds="http://schemas.openxmlformats.org/officeDocument/2006/customXml" ds:itemID="{796F60C2-3D64-4D89-BE2C-86FAB3880804}"/>
</file>

<file path=customXml/itemProps2.xml><?xml version="1.0" encoding="utf-8"?>
<ds:datastoreItem xmlns:ds="http://schemas.openxmlformats.org/officeDocument/2006/customXml" ds:itemID="{340C7A1D-4976-4CD2-81A5-9E4B16CBD210}"/>
</file>

<file path=customXml/itemProps3.xml><?xml version="1.0" encoding="utf-8"?>
<ds:datastoreItem xmlns:ds="http://schemas.openxmlformats.org/officeDocument/2006/customXml" ds:itemID="{EE529C1B-C748-4B35-9B59-29091272BA8A}"/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424</Words>
  <Application>Microsoft Office PowerPoint</Application>
  <PresentationFormat>Widescreen</PresentationFormat>
  <Paragraphs>42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Avenir Next LT Pro</vt:lpstr>
      <vt:lpstr>Avenir Next LT Pro Light</vt:lpstr>
      <vt:lpstr>Calibri</vt:lpstr>
      <vt:lpstr>Calibri Light</vt:lpstr>
      <vt:lpstr>Sitka Subheading</vt:lpstr>
      <vt:lpstr>PebbleVTI</vt:lpstr>
      <vt:lpstr>Office Theme</vt:lpstr>
      <vt:lpstr>New  and Current Worker  Health &amp; Safety  A primer </vt:lpstr>
      <vt:lpstr>Learn who your Health &amp; Safety Rep is at your worksite. Ask to see the Health &amp; Safety Bulletin Board at your location. </vt:lpstr>
      <vt:lpstr>School properties are regulated under regulations for Industrial Establishments  </vt:lpstr>
      <vt:lpstr>Health &amp; Safety Bulletin Boards</vt:lpstr>
      <vt:lpstr>PowerPoint Presentation</vt:lpstr>
      <vt:lpstr>An important section of the Act is Part V Right to Refuse or to Stop Work Where Health and Safety in Danger   Part V: Right to refuse or to stop work where health and safety in danger | Guide to the Occupational Health and Safety Act | ontario.ca </vt:lpstr>
      <vt:lpstr>  Part III.0.I  Violence and Harassment  all a part of the District School Board Ontario North East Policy   Policies and Programs are posted  for your viewing  These are found easily on the Boards  Web Page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Worker  Health &amp; Safety  A primer </dc:title>
  <dc:creator>Randy Keizer</dc:creator>
  <cp:lastModifiedBy>Randy Keizer</cp:lastModifiedBy>
  <cp:revision>3</cp:revision>
  <dcterms:created xsi:type="dcterms:W3CDTF">2022-10-21T14:55:23Z</dcterms:created>
  <dcterms:modified xsi:type="dcterms:W3CDTF">2023-03-08T16:19:37Z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0x0101001D9F1F0B8B4538469ACB4B2311F462AC</vt:lpwstr>
  </property>
</Properties>
</file>